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92"/>
    <p:restoredTop sz="86167"/>
  </p:normalViewPr>
  <p:slideViewPr>
    <p:cSldViewPr snapToGrid="0">
      <p:cViewPr varScale="1">
        <p:scale>
          <a:sx n="103" d="100"/>
          <a:sy n="103" d="100"/>
        </p:scale>
        <p:origin x="9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EC302-2462-BA4D-9D70-3F37037ED861}" type="datetimeFigureOut">
              <a:rPr lang="en-US" smtClean="0"/>
              <a:t>5/3/25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ADBB72-02EC-3147-BBD4-364A10008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84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nneo</a:t>
            </a:r>
            <a:r>
              <a:rPr lang="en-US" dirty="0"/>
              <a:t> (2)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DBB72-02EC-3147-BBD4-364A100081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006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3505 images</a:t>
            </a:r>
          </a:p>
          <a:p>
            <a:r>
              <a:rPr lang="en-US" dirty="0"/>
              <a:t>Image Form in the </a:t>
            </a:r>
            <a:r>
              <a:rPr lang="en-US" dirty="0" err="1"/>
              <a:t>Spactial</a:t>
            </a:r>
            <a:r>
              <a:rPr lang="en-US" dirty="0"/>
              <a:t> Domain not Freq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DBB72-02EC-3147-BBD4-364A100081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14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Stadardize</a:t>
            </a:r>
            <a:r>
              <a:rPr lang="en-US" dirty="0"/>
              <a:t> Scaler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DBB72-02EC-3147-BBD4-364A100081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312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 norm</a:t>
            </a:r>
          </a:p>
          <a:p>
            <a:r>
              <a:rPr lang="en-US" dirty="0"/>
              <a:t>2 </a:t>
            </a:r>
            <a:r>
              <a:rPr lang="en-US" dirty="0" err="1"/>
              <a:t>nneo</a:t>
            </a:r>
            <a:endParaRPr lang="en-US" dirty="0"/>
          </a:p>
          <a:p>
            <a:r>
              <a:rPr lang="en-US" dirty="0"/>
              <a:t>3 </a:t>
            </a:r>
            <a:r>
              <a:rPr lang="en-US" dirty="0" err="1"/>
              <a:t>infl</a:t>
            </a: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dcis</a:t>
            </a:r>
            <a:endParaRPr lang="en-US" dirty="0"/>
          </a:p>
          <a:p>
            <a:r>
              <a:rPr lang="en-US" dirty="0"/>
              <a:t>6 invasive </a:t>
            </a:r>
            <a:r>
              <a:rPr lang="en-US" dirty="0" err="1"/>
              <a:t>dcs</a:t>
            </a:r>
            <a:endParaRPr lang="en-US" dirty="0"/>
          </a:p>
          <a:p>
            <a:r>
              <a:rPr lang="en-US" dirty="0"/>
              <a:t>8 </a:t>
            </a:r>
            <a:r>
              <a:rPr lang="en-US" dirty="0" err="1"/>
              <a:t>bckg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DBB72-02EC-3147-BBD4-364A100081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06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Normalize with Batch norm</a:t>
            </a:r>
          </a:p>
          <a:p>
            <a:r>
              <a:rPr lang="en-US" dirty="0"/>
              <a:t>bumping last layer to 0.5 rather than 0.2 or 0.3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DBB72-02EC-3147-BBD4-364A100081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729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Weird how Pooling Data together helped so much considering what it was like in our </a:t>
            </a:r>
            <a:r>
              <a:rPr lang="en-US" dirty="0" err="1"/>
              <a:t>hw</a:t>
            </a:r>
            <a:endParaRPr lang="en-US" dirty="0"/>
          </a:p>
          <a:p>
            <a:endParaRPr lang="en-US" dirty="0"/>
          </a:p>
          <a:p>
            <a:r>
              <a:rPr lang="en-US" dirty="0"/>
              <a:t>Already bagging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DBB72-02EC-3147-BBD4-364A100081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339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Cross Entropy loss</a:t>
            </a:r>
          </a:p>
          <a:p>
            <a:r>
              <a:rPr lang="en-US" dirty="0"/>
              <a:t>Had it so if it does not better within 5 passes early stop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DBB72-02EC-3147-BBD4-364A100081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02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6A5D5-D88C-8268-A58C-CBBDC623FD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A699C4-C428-7687-A990-A845A126E9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EE9CD-E5DB-9AD4-4439-A0414787E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224310-6892-B9EA-5212-2DCC5BA36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C8730-9715-3842-5F52-8B26D2CA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99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E7363-D004-5E26-208F-C97B19C2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4E2D1-0439-4646-782F-952D81D2E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B2AD8-FB46-A26D-5B09-38424A202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90935-2319-3DCD-277B-701DE245F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BCA9B-E227-F389-6E5E-A49ED58C2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45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2D2716-30BD-EB8B-9074-9421228238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6058E1-3E57-B934-D6A1-E9029A587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9A58A-98B5-D5A6-6F93-283EF44CB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396E-0228-E559-DE85-EEF1B823A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2D8DE-F2FA-69EE-E049-FEC8D74DC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13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E2C86-CD4C-80D0-CCE9-07EFFA63B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6805A-6262-4C95-E0F3-E533C3A8A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D3805-7F45-54CC-F2AD-C8AFE3DF8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F26B1-58E2-FA7E-BF24-07949468D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3FF99-A299-8C40-56D5-C612BB4B9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13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71DC8-B462-DC2D-25F8-A331CC30E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A0BA1-E8EF-A0F2-8970-8E5B61C7F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5BDFD-BE81-2120-5AC8-82B158391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4671D-B251-774B-6E37-F8DF2AD48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C1383-7763-C21A-5590-1C221567D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15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83E70-90BE-CC8D-A929-5B627A384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9C9F1-C5B4-74D4-994C-8E2E99B1F9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B2EC7D-7981-D3CA-F813-56E806501F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FC75F6-3C75-41C7-EDBC-F8D4C6FCC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7476FE-5461-A57A-91C3-4DEE7D60C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755028-3DEC-28A3-BDD1-08DC62F63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85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96645-8E32-C613-095A-DCF1A4D29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96744-D48D-5298-EA55-69BAE8441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0FBDF4-2935-43AB-5578-8E7D7D5D1E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B32DE4-E302-3FFF-B0DF-5EC68F41D4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32F12D-A18E-F174-BC91-86C4A8FFA0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1D00B9-5658-4A74-A991-EE0A04D90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495FB4-26E9-B7B1-7183-A7C5F9706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4F050-F137-621B-BD5A-880A1EEE8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137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AC279-9384-FD09-9C86-F28DC3832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80F9E6-E839-0511-2702-3D7094B0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3A666A-062B-4731-8696-1F6867438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5B0B0B-26A7-E14F-0401-7B92DF850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4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902D97-D0D5-F45E-2640-DC48D5778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7282F5-2C6D-7235-5ED9-ED3035DB7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EAA24-D826-C38F-5AD2-954118556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245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30443-C2C6-B586-3E89-1485B5B31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5E3CC-944F-61E3-8AE7-526AACAAFF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75147C-9F88-3C40-B23A-EC8C52045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86ED74-35A1-3C15-91B1-BB55F26BA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28243-23B6-20B9-D23B-CA988FA2F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CF0B03-076E-445E-31E5-46D80FF5B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38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1321E-C6DB-8E4C-026F-442B2C558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C34D5A-8C12-FAFF-37B0-FA6415FEC5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DC83BD-6257-F435-A79B-900A5D1505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0E262-256E-FF9F-5911-2ADBCF07E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84F5DA-3486-2F54-A1BF-2C9788235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12586B-6027-516D-B7A8-95A53CBE5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92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83B8EB-33EA-067A-CB0A-270730468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9E2C1-CF73-C175-5064-6D42EE11E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F4ADE-0D11-3A67-E798-86CB22BABA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B0F8D2-8D59-E042-9B31-0D2F3FAEA855}" type="datetimeFigureOut">
              <a:rPr lang="en-US" smtClean="0"/>
              <a:t>5/3/25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E037A-7B4E-F941-1E14-66A6CC53E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CD456-E1BA-E1E3-5AC5-5A4F864ED2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24D61E-ED4B-8C45-A646-F9035B76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589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12E7CC5-C78B-4EBD-9565-3FA00FAA6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E8F67832-1079-EA4B-10BA-A42744C3A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988" y="1223655"/>
            <a:ext cx="3368969" cy="4410690"/>
          </a:xfrm>
          <a:prstGeom prst="rect">
            <a:avLst/>
          </a:prstGeom>
        </p:spPr>
      </p:pic>
      <p:sp>
        <p:nvSpPr>
          <p:cNvPr id="22" name="Freeform: Shape 11">
            <a:extLst>
              <a:ext uri="{FF2B5EF4-FFF2-40B4-BE49-F238E27FC236}">
                <a16:creationId xmlns:a16="http://schemas.microsoft.com/office/drawing/2014/main" id="{3A4529A5-F675-429F-8044-01372BB13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992" y="0"/>
            <a:ext cx="7562008" cy="6858000"/>
          </a:xfrm>
          <a:custGeom>
            <a:avLst/>
            <a:gdLst>
              <a:gd name="connsiteX0" fmla="*/ 7529613 w 7529613"/>
              <a:gd name="connsiteY0" fmla="*/ 0 h 6858000"/>
              <a:gd name="connsiteX1" fmla="*/ 1222331 w 7529613"/>
              <a:gd name="connsiteY1" fmla="*/ 0 h 6858000"/>
              <a:gd name="connsiteX2" fmla="*/ 1126483 w 7529613"/>
              <a:gd name="connsiteY2" fmla="*/ 148742 h 6858000"/>
              <a:gd name="connsiteX3" fmla="*/ 767554 w 7529613"/>
              <a:gd name="connsiteY3" fmla="*/ 819975 h 6858000"/>
              <a:gd name="connsiteX4" fmla="*/ 742103 w 7529613"/>
              <a:gd name="connsiteY4" fmla="*/ 854514 h 6858000"/>
              <a:gd name="connsiteX5" fmla="*/ 785881 w 7529613"/>
              <a:gd name="connsiteY5" fmla="*/ 750263 h 6858000"/>
              <a:gd name="connsiteX6" fmla="*/ 978978 w 7529613"/>
              <a:gd name="connsiteY6" fmla="*/ 331786 h 6858000"/>
              <a:gd name="connsiteX7" fmla="*/ 1155717 w 7529613"/>
              <a:gd name="connsiteY7" fmla="*/ 0 h 6858000"/>
              <a:gd name="connsiteX8" fmla="*/ 1098249 w 7529613"/>
              <a:gd name="connsiteY8" fmla="*/ 0 h 6858000"/>
              <a:gd name="connsiteX9" fmla="*/ 991458 w 7529613"/>
              <a:gd name="connsiteY9" fmla="*/ 196614 h 6858000"/>
              <a:gd name="connsiteX10" fmla="*/ 493941 w 7529613"/>
              <a:gd name="connsiteY10" fmla="*/ 1371196 h 6858000"/>
              <a:gd name="connsiteX11" fmla="*/ 46485 w 7529613"/>
              <a:gd name="connsiteY11" fmla="*/ 3331516 h 6858000"/>
              <a:gd name="connsiteX12" fmla="*/ 12252 w 7529613"/>
              <a:gd name="connsiteY12" fmla="*/ 4357388 h 6858000"/>
              <a:gd name="connsiteX13" fmla="*/ 170821 w 7529613"/>
              <a:gd name="connsiteY13" fmla="*/ 5552906 h 6858000"/>
              <a:gd name="connsiteX14" fmla="*/ 537265 w 7529613"/>
              <a:gd name="connsiteY14" fmla="*/ 6828295 h 6858000"/>
              <a:gd name="connsiteX15" fmla="*/ 549692 w 7529613"/>
              <a:gd name="connsiteY15" fmla="*/ 6858000 h 6858000"/>
              <a:gd name="connsiteX16" fmla="*/ 602234 w 7529613"/>
              <a:gd name="connsiteY16" fmla="*/ 6858000 h 6858000"/>
              <a:gd name="connsiteX17" fmla="*/ 595414 w 7529613"/>
              <a:gd name="connsiteY17" fmla="*/ 6841549 h 6858000"/>
              <a:gd name="connsiteX18" fmla="*/ 364260 w 7529613"/>
              <a:gd name="connsiteY18" fmla="*/ 6142729 h 6858000"/>
              <a:gd name="connsiteX19" fmla="*/ 213071 w 7529613"/>
              <a:gd name="connsiteY19" fmla="*/ 5513923 h 6858000"/>
              <a:gd name="connsiteX20" fmla="*/ 211290 w 7529613"/>
              <a:gd name="connsiteY20" fmla="*/ 5480401 h 6858000"/>
              <a:gd name="connsiteX21" fmla="*/ 311446 w 7529613"/>
              <a:gd name="connsiteY21" fmla="*/ 5830359 h 6858000"/>
              <a:gd name="connsiteX22" fmla="*/ 622963 w 7529613"/>
              <a:gd name="connsiteY22" fmla="*/ 6670527 h 6858000"/>
              <a:gd name="connsiteX23" fmla="*/ 710464 w 7529613"/>
              <a:gd name="connsiteY23" fmla="*/ 6858000 h 6858000"/>
              <a:gd name="connsiteX24" fmla="*/ 7529613 w 7529613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529613" h="6858000">
                <a:moveTo>
                  <a:pt x="7529613" y="0"/>
                </a:moveTo>
                <a:lnTo>
                  <a:pt x="1222331" y="0"/>
                </a:lnTo>
                <a:lnTo>
                  <a:pt x="1126483" y="148742"/>
                </a:lnTo>
                <a:cubicBezTo>
                  <a:pt x="995323" y="365513"/>
                  <a:pt x="876174" y="589569"/>
                  <a:pt x="767554" y="819975"/>
                </a:cubicBezTo>
                <a:cubicBezTo>
                  <a:pt x="762210" y="833492"/>
                  <a:pt x="753441" y="845393"/>
                  <a:pt x="742103" y="854514"/>
                </a:cubicBezTo>
                <a:cubicBezTo>
                  <a:pt x="756737" y="819849"/>
                  <a:pt x="770991" y="784928"/>
                  <a:pt x="785881" y="750263"/>
                </a:cubicBezTo>
                <a:cubicBezTo>
                  <a:pt x="846713" y="608712"/>
                  <a:pt x="910948" y="469145"/>
                  <a:pt x="978978" y="331786"/>
                </a:cubicBezTo>
                <a:lnTo>
                  <a:pt x="1155717" y="0"/>
                </a:lnTo>
                <a:lnTo>
                  <a:pt x="1098249" y="0"/>
                </a:lnTo>
                <a:lnTo>
                  <a:pt x="991458" y="196614"/>
                </a:lnTo>
                <a:cubicBezTo>
                  <a:pt x="797017" y="573253"/>
                  <a:pt x="633548" y="966066"/>
                  <a:pt x="493941" y="1371196"/>
                </a:cubicBezTo>
                <a:cubicBezTo>
                  <a:pt x="276630" y="2007265"/>
                  <a:pt x="126659" y="2664286"/>
                  <a:pt x="46485" y="3331516"/>
                </a:cubicBezTo>
                <a:cubicBezTo>
                  <a:pt x="4488" y="3672965"/>
                  <a:pt x="-14219" y="4013908"/>
                  <a:pt x="12252" y="4357388"/>
                </a:cubicBezTo>
                <a:cubicBezTo>
                  <a:pt x="43558" y="4758899"/>
                  <a:pt x="90773" y="5157998"/>
                  <a:pt x="170821" y="5552906"/>
                </a:cubicBezTo>
                <a:cubicBezTo>
                  <a:pt x="259109" y="5988893"/>
                  <a:pt x="378967" y="6414594"/>
                  <a:pt x="537265" y="6828295"/>
                </a:cubicBezTo>
                <a:lnTo>
                  <a:pt x="549692" y="6858000"/>
                </a:lnTo>
                <a:lnTo>
                  <a:pt x="602234" y="6858000"/>
                </a:lnTo>
                <a:lnTo>
                  <a:pt x="595414" y="6841549"/>
                </a:lnTo>
                <a:cubicBezTo>
                  <a:pt x="507884" y="6614016"/>
                  <a:pt x="431296" y="6380817"/>
                  <a:pt x="364260" y="6142729"/>
                </a:cubicBezTo>
                <a:cubicBezTo>
                  <a:pt x="305974" y="5935370"/>
                  <a:pt x="262958" y="5723695"/>
                  <a:pt x="213071" y="5513923"/>
                </a:cubicBezTo>
                <a:cubicBezTo>
                  <a:pt x="211892" y="5502788"/>
                  <a:pt x="211299" y="5491601"/>
                  <a:pt x="211290" y="5480401"/>
                </a:cubicBezTo>
                <a:cubicBezTo>
                  <a:pt x="247814" y="5607635"/>
                  <a:pt x="276958" y="5719759"/>
                  <a:pt x="311446" y="5830359"/>
                </a:cubicBezTo>
                <a:cubicBezTo>
                  <a:pt x="401357" y="6118381"/>
                  <a:pt x="505060" y="6398531"/>
                  <a:pt x="622963" y="6670527"/>
                </a:cubicBezTo>
                <a:lnTo>
                  <a:pt x="710464" y="6858000"/>
                </a:lnTo>
                <a:lnTo>
                  <a:pt x="7529613" y="6858000"/>
                </a:lnTo>
                <a:close/>
              </a:path>
            </a:pathLst>
          </a:custGeom>
          <a:solidFill>
            <a:schemeClr val="accent2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BC5A5-58D6-5005-4622-D77B7CD370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2061" y="762538"/>
            <a:ext cx="5649349" cy="3199862"/>
          </a:xfrm>
        </p:spPr>
        <p:txBody>
          <a:bodyPr anchor="b">
            <a:normAutofit/>
          </a:bodyPr>
          <a:lstStyle/>
          <a:p>
            <a:pPr algn="l"/>
            <a:r>
              <a:rPr lang="en-US" sz="5600" dirty="0">
                <a:solidFill>
                  <a:srgbClr val="FFFFFF"/>
                </a:solidFill>
              </a:rPr>
              <a:t>CNN Vs RNF for Breast Cancer Image Classification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ACCEF7-B726-9E70-B23E-BD2D7BEEB0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2061" y="4312561"/>
            <a:ext cx="5649349" cy="1687815"/>
          </a:xfrm>
        </p:spPr>
        <p:txBody>
          <a:bodyPr anchor="t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Dylan Boles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63DAB858-5A0C-4AFF-AAC6-705EDF8DB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17682" y="4043302"/>
            <a:ext cx="5303520" cy="18288"/>
          </a:xfrm>
          <a:custGeom>
            <a:avLst/>
            <a:gdLst>
              <a:gd name="connsiteX0" fmla="*/ 0 w 5303520"/>
              <a:gd name="connsiteY0" fmla="*/ 0 h 18288"/>
              <a:gd name="connsiteX1" fmla="*/ 556870 w 5303520"/>
              <a:gd name="connsiteY1" fmla="*/ 0 h 18288"/>
              <a:gd name="connsiteX2" fmla="*/ 1272845 w 5303520"/>
              <a:gd name="connsiteY2" fmla="*/ 0 h 18288"/>
              <a:gd name="connsiteX3" fmla="*/ 1882750 w 5303520"/>
              <a:gd name="connsiteY3" fmla="*/ 0 h 18288"/>
              <a:gd name="connsiteX4" fmla="*/ 2439619 w 5303520"/>
              <a:gd name="connsiteY4" fmla="*/ 0 h 18288"/>
              <a:gd name="connsiteX5" fmla="*/ 3155594 w 5303520"/>
              <a:gd name="connsiteY5" fmla="*/ 0 h 18288"/>
              <a:gd name="connsiteX6" fmla="*/ 3818534 w 5303520"/>
              <a:gd name="connsiteY6" fmla="*/ 0 h 18288"/>
              <a:gd name="connsiteX7" fmla="*/ 4481474 w 5303520"/>
              <a:gd name="connsiteY7" fmla="*/ 0 h 18288"/>
              <a:gd name="connsiteX8" fmla="*/ 5303520 w 5303520"/>
              <a:gd name="connsiteY8" fmla="*/ 0 h 18288"/>
              <a:gd name="connsiteX9" fmla="*/ 5303520 w 5303520"/>
              <a:gd name="connsiteY9" fmla="*/ 18288 h 18288"/>
              <a:gd name="connsiteX10" fmla="*/ 4746650 w 5303520"/>
              <a:gd name="connsiteY10" fmla="*/ 18288 h 18288"/>
              <a:gd name="connsiteX11" fmla="*/ 4242816 w 5303520"/>
              <a:gd name="connsiteY11" fmla="*/ 18288 h 18288"/>
              <a:gd name="connsiteX12" fmla="*/ 3526841 w 5303520"/>
              <a:gd name="connsiteY12" fmla="*/ 18288 h 18288"/>
              <a:gd name="connsiteX13" fmla="*/ 2969971 w 5303520"/>
              <a:gd name="connsiteY13" fmla="*/ 18288 h 18288"/>
              <a:gd name="connsiteX14" fmla="*/ 2253996 w 5303520"/>
              <a:gd name="connsiteY14" fmla="*/ 18288 h 18288"/>
              <a:gd name="connsiteX15" fmla="*/ 1484986 w 5303520"/>
              <a:gd name="connsiteY15" fmla="*/ 18288 h 18288"/>
              <a:gd name="connsiteX16" fmla="*/ 875081 w 5303520"/>
              <a:gd name="connsiteY16" fmla="*/ 18288 h 18288"/>
              <a:gd name="connsiteX17" fmla="*/ 0 w 5303520"/>
              <a:gd name="connsiteY17" fmla="*/ 18288 h 18288"/>
              <a:gd name="connsiteX18" fmla="*/ 0 w 530352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03520" h="18288" fill="none" extrusionOk="0">
                <a:moveTo>
                  <a:pt x="0" y="0"/>
                </a:moveTo>
                <a:cubicBezTo>
                  <a:pt x="191807" y="-19560"/>
                  <a:pt x="373092" y="14032"/>
                  <a:pt x="556870" y="0"/>
                </a:cubicBezTo>
                <a:cubicBezTo>
                  <a:pt x="740648" y="-14032"/>
                  <a:pt x="1109645" y="5886"/>
                  <a:pt x="1272845" y="0"/>
                </a:cubicBezTo>
                <a:cubicBezTo>
                  <a:pt x="1436045" y="-5886"/>
                  <a:pt x="1723352" y="-21940"/>
                  <a:pt x="1882750" y="0"/>
                </a:cubicBezTo>
                <a:cubicBezTo>
                  <a:pt x="2042148" y="21940"/>
                  <a:pt x="2308812" y="-23394"/>
                  <a:pt x="2439619" y="0"/>
                </a:cubicBezTo>
                <a:cubicBezTo>
                  <a:pt x="2570426" y="23394"/>
                  <a:pt x="2936980" y="-3315"/>
                  <a:pt x="3155594" y="0"/>
                </a:cubicBezTo>
                <a:cubicBezTo>
                  <a:pt x="3374208" y="3315"/>
                  <a:pt x="3528026" y="24519"/>
                  <a:pt x="3818534" y="0"/>
                </a:cubicBezTo>
                <a:cubicBezTo>
                  <a:pt x="4109042" y="-24519"/>
                  <a:pt x="4161759" y="-18720"/>
                  <a:pt x="4481474" y="0"/>
                </a:cubicBezTo>
                <a:cubicBezTo>
                  <a:pt x="4801189" y="18720"/>
                  <a:pt x="5011126" y="27308"/>
                  <a:pt x="5303520" y="0"/>
                </a:cubicBezTo>
                <a:cubicBezTo>
                  <a:pt x="5304050" y="6954"/>
                  <a:pt x="5304254" y="12839"/>
                  <a:pt x="5303520" y="18288"/>
                </a:cubicBezTo>
                <a:cubicBezTo>
                  <a:pt x="5132450" y="501"/>
                  <a:pt x="4953391" y="18714"/>
                  <a:pt x="4746650" y="18288"/>
                </a:cubicBezTo>
                <a:cubicBezTo>
                  <a:pt x="4539909" y="17863"/>
                  <a:pt x="4361261" y="7168"/>
                  <a:pt x="4242816" y="18288"/>
                </a:cubicBezTo>
                <a:cubicBezTo>
                  <a:pt x="4124371" y="29408"/>
                  <a:pt x="3754907" y="21026"/>
                  <a:pt x="3526841" y="18288"/>
                </a:cubicBezTo>
                <a:cubicBezTo>
                  <a:pt x="3298775" y="15550"/>
                  <a:pt x="3164473" y="3913"/>
                  <a:pt x="2969971" y="18288"/>
                </a:cubicBezTo>
                <a:cubicBezTo>
                  <a:pt x="2775469" y="32664"/>
                  <a:pt x="2608536" y="2050"/>
                  <a:pt x="2253996" y="18288"/>
                </a:cubicBezTo>
                <a:cubicBezTo>
                  <a:pt x="1899456" y="34526"/>
                  <a:pt x="1752044" y="28789"/>
                  <a:pt x="1484986" y="18288"/>
                </a:cubicBezTo>
                <a:cubicBezTo>
                  <a:pt x="1217928" y="7788"/>
                  <a:pt x="1060609" y="-4784"/>
                  <a:pt x="875081" y="18288"/>
                </a:cubicBezTo>
                <a:cubicBezTo>
                  <a:pt x="689553" y="41360"/>
                  <a:pt x="188846" y="25228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303520" h="18288" stroke="0" extrusionOk="0">
                <a:moveTo>
                  <a:pt x="0" y="0"/>
                </a:moveTo>
                <a:cubicBezTo>
                  <a:pt x="181149" y="2038"/>
                  <a:pt x="442175" y="-27591"/>
                  <a:pt x="609905" y="0"/>
                </a:cubicBezTo>
                <a:cubicBezTo>
                  <a:pt x="777636" y="27591"/>
                  <a:pt x="947554" y="-24271"/>
                  <a:pt x="1113739" y="0"/>
                </a:cubicBezTo>
                <a:cubicBezTo>
                  <a:pt x="1279924" y="24271"/>
                  <a:pt x="1721318" y="-30891"/>
                  <a:pt x="1882750" y="0"/>
                </a:cubicBezTo>
                <a:cubicBezTo>
                  <a:pt x="2044182" y="30891"/>
                  <a:pt x="2270822" y="-14002"/>
                  <a:pt x="2492654" y="0"/>
                </a:cubicBezTo>
                <a:cubicBezTo>
                  <a:pt x="2714486" y="14002"/>
                  <a:pt x="2822632" y="27292"/>
                  <a:pt x="3102559" y="0"/>
                </a:cubicBezTo>
                <a:cubicBezTo>
                  <a:pt x="3382487" y="-27292"/>
                  <a:pt x="3489743" y="-31235"/>
                  <a:pt x="3871570" y="0"/>
                </a:cubicBezTo>
                <a:cubicBezTo>
                  <a:pt x="4253397" y="31235"/>
                  <a:pt x="4301475" y="22800"/>
                  <a:pt x="4428439" y="0"/>
                </a:cubicBezTo>
                <a:cubicBezTo>
                  <a:pt x="4555403" y="-22800"/>
                  <a:pt x="5018410" y="43534"/>
                  <a:pt x="5303520" y="0"/>
                </a:cubicBezTo>
                <a:cubicBezTo>
                  <a:pt x="5302837" y="5414"/>
                  <a:pt x="5302800" y="12510"/>
                  <a:pt x="5303520" y="18288"/>
                </a:cubicBezTo>
                <a:cubicBezTo>
                  <a:pt x="5082751" y="18456"/>
                  <a:pt x="4993374" y="24100"/>
                  <a:pt x="4746650" y="18288"/>
                </a:cubicBezTo>
                <a:cubicBezTo>
                  <a:pt x="4499926" y="12477"/>
                  <a:pt x="4368648" y="-7187"/>
                  <a:pt x="4083710" y="18288"/>
                </a:cubicBezTo>
                <a:cubicBezTo>
                  <a:pt x="3798772" y="43763"/>
                  <a:pt x="3729434" y="5501"/>
                  <a:pt x="3473806" y="18288"/>
                </a:cubicBezTo>
                <a:cubicBezTo>
                  <a:pt x="3218178" y="31075"/>
                  <a:pt x="3056855" y="30003"/>
                  <a:pt x="2704795" y="18288"/>
                </a:cubicBezTo>
                <a:cubicBezTo>
                  <a:pt x="2352735" y="6573"/>
                  <a:pt x="2319447" y="29257"/>
                  <a:pt x="1935785" y="18288"/>
                </a:cubicBezTo>
                <a:cubicBezTo>
                  <a:pt x="1552123" y="7320"/>
                  <a:pt x="1532619" y="-467"/>
                  <a:pt x="1378915" y="18288"/>
                </a:cubicBezTo>
                <a:cubicBezTo>
                  <a:pt x="1225211" y="37043"/>
                  <a:pt x="1038692" y="34308"/>
                  <a:pt x="715975" y="18288"/>
                </a:cubicBezTo>
                <a:cubicBezTo>
                  <a:pt x="393258" y="2268"/>
                  <a:pt x="303768" y="26944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941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3C711-6BE2-FE7E-209D-A790CECCE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4000"/>
              <a:t>Conclusion: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A5EC4-807A-2A9F-C1A4-698003063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en-US" sz="2000"/>
              <a:t>CNN outperformed RNF</a:t>
            </a:r>
          </a:p>
          <a:p>
            <a:r>
              <a:rPr lang="en-US" sz="2000"/>
              <a:t>Both models have a hard time with different classifications</a:t>
            </a:r>
          </a:p>
          <a:p>
            <a:r>
              <a:rPr lang="en-US" sz="2000"/>
              <a:t>Pathologists Can use this CNN model to Quicker Identify Cancer Symptoms for patients which speeds up wait times in hospitals</a:t>
            </a:r>
          </a:p>
          <a:p>
            <a:r>
              <a:rPr lang="en-US" sz="2000"/>
              <a:t>As new data is collected, we can have a better understanding on how to alter features, As well as we could create a model in which uses CNN to learn on IDCT and DCT images.</a:t>
            </a:r>
          </a:p>
          <a:p>
            <a:endParaRPr lang="en-US" sz="20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ACCB3E-EC0D-BFE1-1F6E-6035B05288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057" r="21822" b="-1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317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A89B32-8F73-9F99-2F73-E258058BE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anchor="b">
            <a:normAutofit/>
          </a:bodyPr>
          <a:lstStyle/>
          <a:p>
            <a:r>
              <a:rPr lang="en-US" sz="4000"/>
              <a:t>Dataset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3D095-784A-CEE9-A372-935EBFC7B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024" y="2092229"/>
            <a:ext cx="5040285" cy="363249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Classify Images on 9 Labels</a:t>
            </a:r>
          </a:p>
          <a:p>
            <a:r>
              <a:rPr lang="en-US" sz="2000" dirty="0"/>
              <a:t>Importance to Pathologists </a:t>
            </a:r>
          </a:p>
          <a:p>
            <a:r>
              <a:rPr lang="en-US" sz="2000" dirty="0"/>
              <a:t>Objective</a:t>
            </a:r>
          </a:p>
          <a:p>
            <a:pPr lvl="1"/>
            <a:r>
              <a:rPr lang="en-US" sz="2000" dirty="0"/>
              <a:t>RNF </a:t>
            </a:r>
          </a:p>
          <a:p>
            <a:pPr lvl="1"/>
            <a:r>
              <a:rPr lang="en-US" sz="2000" dirty="0"/>
              <a:t>CNN</a:t>
            </a:r>
          </a:p>
          <a:p>
            <a:r>
              <a:rPr lang="en-US" sz="2000" dirty="0"/>
              <a:t>Feeding CNN actual images</a:t>
            </a:r>
          </a:p>
          <a:p>
            <a:r>
              <a:rPr lang="en-US" sz="2000" dirty="0"/>
              <a:t>RNF is computationally efficient</a:t>
            </a:r>
          </a:p>
        </p:txBody>
      </p:sp>
      <p:pic>
        <p:nvPicPr>
          <p:cNvPr id="5" name="Picture 4" descr="A table with text on it&#10;&#10;AI-generated content may be incorrect.">
            <a:extLst>
              <a:ext uri="{FF2B5EF4-FFF2-40B4-BE49-F238E27FC236}">
                <a16:creationId xmlns:a16="http://schemas.microsoft.com/office/drawing/2014/main" id="{6EBE939F-4AF3-F689-A5E1-CC3A4E14A09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01" r="-2" b="-2"/>
          <a:stretch/>
        </p:blipFill>
        <p:spPr>
          <a:xfrm>
            <a:off x="6919703" y="253775"/>
            <a:ext cx="3441564" cy="3321299"/>
          </a:xfrm>
          <a:prstGeom prst="rect">
            <a:avLst/>
          </a:prstGeom>
        </p:spPr>
      </p:pic>
      <p:pic>
        <p:nvPicPr>
          <p:cNvPr id="7" name="Picture 6" descr="A diagram of skin cancer&#10;&#10;AI-generated content may be incorrect.">
            <a:extLst>
              <a:ext uri="{FF2B5EF4-FFF2-40B4-BE49-F238E27FC236}">
                <a16:creationId xmlns:a16="http://schemas.microsoft.com/office/drawing/2014/main" id="{25A67A87-41F6-93E7-FA42-3AE39DD2A2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9703" y="3684882"/>
            <a:ext cx="3441564" cy="2581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710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16204-1E56-9F1F-7188-767157A1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</a:t>
            </a:r>
          </a:p>
        </p:txBody>
      </p:sp>
      <p:pic>
        <p:nvPicPr>
          <p:cNvPr id="5" name="Picture 4" descr="A graph of blue bars&#10;&#10;AI-generated content may be incorrect.">
            <a:extLst>
              <a:ext uri="{FF2B5EF4-FFF2-40B4-BE49-F238E27FC236}">
                <a16:creationId xmlns:a16="http://schemas.microsoft.com/office/drawing/2014/main" id="{0C7680CB-49AD-0095-975A-ACF01F48E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612" y="435417"/>
            <a:ext cx="5250353" cy="32806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443C74-5EF7-FA32-DFC6-616DC8809F14}"/>
              </a:ext>
            </a:extLst>
          </p:cNvPr>
          <p:cNvSpPr txBox="1"/>
          <p:nvPr/>
        </p:nvSpPr>
        <p:spPr>
          <a:xfrm>
            <a:off x="8330764" y="3710281"/>
            <a:ext cx="1864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 Imbalance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247658-E979-59FC-B83A-C4C2EBD958E5}"/>
              </a:ext>
            </a:extLst>
          </p:cNvPr>
          <p:cNvSpPr txBox="1"/>
          <p:nvPr/>
        </p:nvSpPr>
        <p:spPr>
          <a:xfrm>
            <a:off x="7303538" y="4076722"/>
            <a:ext cx="1211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</a:t>
            </a:r>
          </a:p>
        </p:txBody>
      </p:sp>
      <p:pic>
        <p:nvPicPr>
          <p:cNvPr id="10" name="Picture 9" descr="A drawing of people arm wrestling&#10;&#10;AI-generated content may be incorrect.">
            <a:extLst>
              <a:ext uri="{FF2B5EF4-FFF2-40B4-BE49-F238E27FC236}">
                <a16:creationId xmlns:a16="http://schemas.microsoft.com/office/drawing/2014/main" id="{B836D35F-0C4C-4865-20DB-1A18AE2AA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2386" y="4443162"/>
            <a:ext cx="4181414" cy="20497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EEE3D14-B1FF-E6AF-F341-528CCD0AD058}"/>
              </a:ext>
            </a:extLst>
          </p:cNvPr>
          <p:cNvSpPr txBox="1"/>
          <p:nvPr/>
        </p:nvSpPr>
        <p:spPr>
          <a:xfrm>
            <a:off x="10273803" y="4073830"/>
            <a:ext cx="1211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B6929E-CC59-99FD-F0EB-BF4A7192A7FF}"/>
              </a:ext>
            </a:extLst>
          </p:cNvPr>
          <p:cNvSpPr txBox="1"/>
          <p:nvPr/>
        </p:nvSpPr>
        <p:spPr>
          <a:xfrm>
            <a:off x="8984273" y="5311606"/>
            <a:ext cx="12111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+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0E22B2A-3337-7E9F-DB5C-6B938C0414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4495257"/>
              </p:ext>
            </p:extLst>
          </p:nvPr>
        </p:nvGraphicFramePr>
        <p:xfrm>
          <a:off x="838200" y="1465606"/>
          <a:ext cx="5448300" cy="47129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4150">
                  <a:extLst>
                    <a:ext uri="{9D8B030D-6E8A-4147-A177-3AD203B41FA5}">
                      <a16:colId xmlns:a16="http://schemas.microsoft.com/office/drawing/2014/main" val="306166635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1158364079"/>
                    </a:ext>
                  </a:extLst>
                </a:gridCol>
              </a:tblGrid>
              <a:tr h="78346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RNF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063549"/>
                  </a:ext>
                </a:extLst>
              </a:tr>
              <a:tr h="978636">
                <a:tc>
                  <a:txBody>
                    <a:bodyPr/>
                    <a:lstStyle/>
                    <a:p>
                      <a:r>
                        <a:rPr lang="en-US" dirty="0"/>
                        <a:t>Inverse Discrete Cosine Transform (IDCT)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Discrete Cosine Transform (DCT)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5812494"/>
                  </a:ext>
                </a:extLst>
              </a:tr>
              <a:tr h="978636">
                <a:tc>
                  <a:txBody>
                    <a:bodyPr/>
                    <a:lstStyle/>
                    <a:p>
                      <a:r>
                        <a:rPr lang="en-US" dirty="0"/>
                        <a:t>Weighted Cross Entropy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Weighting </a:t>
                      </a:r>
                      <a:r>
                        <a:rPr lang="en-US" dirty="0" err="1"/>
                        <a:t>Sklearn</a:t>
                      </a:r>
                      <a:r>
                        <a:rPr lang="en-US" dirty="0"/>
                        <a:t> parameter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3259290"/>
                  </a:ext>
                </a:extLst>
              </a:tr>
              <a:tr h="783465">
                <a:tc>
                  <a:txBody>
                    <a:bodyPr/>
                    <a:lstStyle/>
                    <a:p>
                      <a:r>
                        <a:rPr lang="en-US" dirty="0"/>
                        <a:t>Data Augmentation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Better with Frequency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048590"/>
                  </a:ext>
                </a:extLst>
              </a:tr>
              <a:tr h="7834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Set the Mean and Standard Div to the </a:t>
                      </a:r>
                      <a:r>
                        <a:rPr lang="en-US" sz="1800" dirty="0" err="1"/>
                        <a:t>imageNet</a:t>
                      </a:r>
                      <a:r>
                        <a:rPr lang="en-US" sz="1800" dirty="0"/>
                        <a:t> dataset this helped with </a:t>
                      </a:r>
                      <a:r>
                        <a:rPr lang="en-US" sz="1800" dirty="0" err="1"/>
                        <a:t>generlization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Use calculated mean and Standard Deviation to Standardize 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536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8169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16268-B302-40A7-4FF1-E522ECEF5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ollage of images of cells&#10;&#10;AI-generated content may be incorrect.">
            <a:extLst>
              <a:ext uri="{FF2B5EF4-FFF2-40B4-BE49-F238E27FC236}">
                <a16:creationId xmlns:a16="http://schemas.microsoft.com/office/drawing/2014/main" id="{A6563970-DBC2-E3B3-C539-8352E007E0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0321" y="248984"/>
            <a:ext cx="11059914" cy="6638877"/>
          </a:xfrm>
        </p:spPr>
      </p:pic>
      <p:pic>
        <p:nvPicPr>
          <p:cNvPr id="7" name="Picture 6" descr="A collage of images of different shapes&#10;&#10;AI-generated content may be incorrect.">
            <a:extLst>
              <a:ext uri="{FF2B5EF4-FFF2-40B4-BE49-F238E27FC236}">
                <a16:creationId xmlns:a16="http://schemas.microsoft.com/office/drawing/2014/main" id="{45475C56-444B-B39C-037F-0334CC70E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2914" y="248983"/>
            <a:ext cx="6228522" cy="660901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212FCED-8D70-FE44-D5C7-C6E93FA201DC}"/>
              </a:ext>
            </a:extLst>
          </p:cNvPr>
          <p:cNvCxnSpPr>
            <a:cxnSpLocks/>
          </p:cNvCxnSpPr>
          <p:nvPr/>
        </p:nvCxnSpPr>
        <p:spPr>
          <a:xfrm>
            <a:off x="5731078" y="-29861"/>
            <a:ext cx="0" cy="68878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E4C0FB1-FB7E-445F-87A7-428CFCAF46FD}"/>
              </a:ext>
            </a:extLst>
          </p:cNvPr>
          <p:cNvSpPr txBox="1"/>
          <p:nvPr/>
        </p:nvSpPr>
        <p:spPr>
          <a:xfrm>
            <a:off x="8699337" y="-62278"/>
            <a:ext cx="1632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5E86C1-30AE-F168-F5F4-73E8C66E202B}"/>
              </a:ext>
            </a:extLst>
          </p:cNvPr>
          <p:cNvSpPr txBox="1"/>
          <p:nvPr/>
        </p:nvSpPr>
        <p:spPr>
          <a:xfrm>
            <a:off x="2207092" y="-62278"/>
            <a:ext cx="1632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3500396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803386D-8EC0-490A-9296-FAFCF1AD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4720EDA-E218-43A9-8817-08F09F4DB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87C4F29-0DC4-4901-A2FD-7C88889E6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6A781BA-2341-444F-811D-870633C4F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678" y="0"/>
            <a:ext cx="11145980" cy="6870723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405F39-D61E-889A-9060-190EF9198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5" y="552810"/>
            <a:ext cx="4804659" cy="2228759"/>
          </a:xfrm>
        </p:spPr>
        <p:txBody>
          <a:bodyPr anchor="b">
            <a:normAutofit/>
          </a:bodyPr>
          <a:lstStyle/>
          <a:p>
            <a:r>
              <a:rPr lang="en-US" sz="4800" dirty="0"/>
              <a:t>Convolutional Neural Network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9B9AA-8380-17CB-9801-C4F5D8299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965" y="2959729"/>
            <a:ext cx="4804659" cy="3341075"/>
          </a:xfrm>
        </p:spPr>
        <p:txBody>
          <a:bodyPr anchor="t">
            <a:normAutofit/>
          </a:bodyPr>
          <a:lstStyle/>
          <a:p>
            <a:r>
              <a:rPr lang="en-US" sz="1800" dirty="0"/>
              <a:t>5 Layer CNN </a:t>
            </a:r>
          </a:p>
          <a:p>
            <a:r>
              <a:rPr lang="en-US" sz="1800" dirty="0"/>
              <a:t>Increased Complexity to Classify DCIS better</a:t>
            </a:r>
          </a:p>
          <a:p>
            <a:r>
              <a:rPr lang="en-US" sz="1800" dirty="0"/>
              <a:t>Increase Kernels from 3 to 5</a:t>
            </a:r>
          </a:p>
          <a:p>
            <a:r>
              <a:rPr lang="en-US" sz="1800" dirty="0"/>
              <a:t>Normalize </a:t>
            </a:r>
          </a:p>
          <a:p>
            <a:r>
              <a:rPr lang="en-US" sz="1800" dirty="0"/>
              <a:t>Max Pooling layer </a:t>
            </a:r>
          </a:p>
          <a:p>
            <a:r>
              <a:rPr lang="en-US" sz="1800" dirty="0" err="1"/>
              <a:t>ReLU</a:t>
            </a:r>
            <a:r>
              <a:rPr lang="en-US" sz="1800" dirty="0"/>
              <a:t> </a:t>
            </a:r>
          </a:p>
          <a:p>
            <a:r>
              <a:rPr lang="en-US" sz="1800" dirty="0"/>
              <a:t>Dropout Factor</a:t>
            </a:r>
          </a:p>
        </p:txBody>
      </p:sp>
      <p:pic>
        <p:nvPicPr>
          <p:cNvPr id="6" name="Picture 5" descr="A collage of different colored squares&#10;&#10;AI-generated content may be incorrect.">
            <a:extLst>
              <a:ext uri="{FF2B5EF4-FFF2-40B4-BE49-F238E27FC236}">
                <a16:creationId xmlns:a16="http://schemas.microsoft.com/office/drawing/2014/main" id="{7C099390-C8EC-E94E-EF89-78E13F9A77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8584" y="163375"/>
            <a:ext cx="4359340" cy="317142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48D1A2A-0ED4-D760-E4EE-FFEA4B0C14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5398608"/>
              </p:ext>
            </p:extLst>
          </p:nvPr>
        </p:nvGraphicFramePr>
        <p:xfrm>
          <a:off x="6691279" y="3514863"/>
          <a:ext cx="4473950" cy="3171420"/>
        </p:xfrm>
        <a:graphic>
          <a:graphicData uri="http://schemas.openxmlformats.org/drawingml/2006/table">
            <a:tbl>
              <a:tblPr firstRow="1" bandRow="1">
                <a:solidFill>
                  <a:srgbClr val="F2F2F2">
                    <a:alpha val="30196"/>
                  </a:srgbClr>
                </a:solidFill>
                <a:tableStyleId>{3C2FFA5D-87B4-456A-9821-1D502468CF0F}</a:tableStyleId>
              </a:tblPr>
              <a:tblGrid>
                <a:gridCol w="4473950">
                  <a:extLst>
                    <a:ext uri="{9D8B030D-6E8A-4147-A177-3AD203B41FA5}">
                      <a16:colId xmlns:a16="http://schemas.microsoft.com/office/drawing/2014/main" val="1060182623"/>
                    </a:ext>
                  </a:extLst>
                </a:gridCol>
              </a:tblGrid>
              <a:tr h="528570">
                <a:tc>
                  <a:txBody>
                    <a:bodyPr/>
                    <a:lstStyle/>
                    <a:p>
                      <a:r>
                        <a:rPr lang="en-US" sz="1800" b="0" cap="none" spc="0">
                          <a:solidFill>
                            <a:schemeClr val="bg1"/>
                          </a:solidFill>
                        </a:rPr>
                        <a:t>CNN Layers</a:t>
                      </a:r>
                    </a:p>
                  </a:txBody>
                  <a:tcPr marL="149047" marR="114651" marT="114651" marB="114651" anchor="ctr">
                    <a:lnL w="19050" cap="flat" cmpd="sng" algn="ctr">
                      <a:noFill/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5179180"/>
                  </a:ext>
                </a:extLst>
              </a:tr>
              <a:tr h="528570">
                <a:tc>
                  <a:txBody>
                    <a:bodyPr/>
                    <a:lstStyle/>
                    <a:p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Edges and Textures</a:t>
                      </a:r>
                    </a:p>
                  </a:txBody>
                  <a:tcPr marL="149047" marR="114651" marT="114651" marB="114651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0245829"/>
                  </a:ext>
                </a:extLst>
              </a:tr>
              <a:tr h="528570">
                <a:tc>
                  <a:txBody>
                    <a:bodyPr/>
                    <a:lstStyle/>
                    <a:p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Shapes and Patterns</a:t>
                      </a:r>
                    </a:p>
                  </a:txBody>
                  <a:tcPr marL="149047" marR="114651" marT="114651" marB="114651">
                    <a:lnL w="635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439972"/>
                  </a:ext>
                </a:extLst>
              </a:tr>
              <a:tr h="528570">
                <a:tc>
                  <a:txBody>
                    <a:bodyPr/>
                    <a:lstStyle/>
                    <a:p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Objects and other parts</a:t>
                      </a:r>
                    </a:p>
                  </a:txBody>
                  <a:tcPr marL="149047" marR="114651" marT="114651" marB="114651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1096087"/>
                  </a:ext>
                </a:extLst>
              </a:tr>
              <a:tr h="528570">
                <a:tc>
                  <a:txBody>
                    <a:bodyPr/>
                    <a:lstStyle/>
                    <a:p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Whole Recognizable Structures</a:t>
                      </a:r>
                    </a:p>
                  </a:txBody>
                  <a:tcPr marL="149047" marR="114651" marT="114651" marB="114651">
                    <a:lnL w="635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4685176"/>
                  </a:ext>
                </a:extLst>
              </a:tr>
              <a:tr h="528570">
                <a:tc>
                  <a:txBody>
                    <a:bodyPr/>
                    <a:lstStyle/>
                    <a:p>
                      <a:r>
                        <a:rPr lang="en-US" sz="1800"/>
                        <a:t>2 Fully connected layers for classification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49047" marR="114651" marT="114651" marB="114651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736043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A72F79C-D20F-A23D-53D4-CB36BCD92EE9}"/>
              </a:ext>
            </a:extLst>
          </p:cNvPr>
          <p:cNvSpPr txBox="1"/>
          <p:nvPr/>
        </p:nvSpPr>
        <p:spPr>
          <a:xfrm>
            <a:off x="6109668" y="904502"/>
            <a:ext cx="8408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/>
              <a:t>Infl</a:t>
            </a:r>
            <a:r>
              <a:rPr lang="en-US" sz="1200" b="1" dirty="0"/>
              <a:t> (3)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94F240-3AFC-4DE3-0F5A-4E5E8B71F3EF}"/>
              </a:ext>
            </a:extLst>
          </p:cNvPr>
          <p:cNvSpPr txBox="1"/>
          <p:nvPr/>
        </p:nvSpPr>
        <p:spPr>
          <a:xfrm>
            <a:off x="6117192" y="2434046"/>
            <a:ext cx="8408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/>
              <a:t>dcis</a:t>
            </a:r>
            <a:r>
              <a:rPr lang="en-US" sz="1200" b="1" dirty="0"/>
              <a:t> (5)</a:t>
            </a:r>
          </a:p>
        </p:txBody>
      </p:sp>
    </p:spTree>
    <p:extLst>
      <p:ext uri="{BB962C8B-B14F-4D97-AF65-F5344CB8AC3E}">
        <p14:creationId xmlns:p14="http://schemas.microsoft.com/office/powerpoint/2010/main" val="4097436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DEC92B-A709-5773-656F-5B85F8977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000"/>
              <a:t>Random Forest Architecture</a:t>
            </a:r>
            <a:endParaRPr lang="en-US" sz="5000" dirty="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850EE-E7F5-588A-78CC-7A96D786B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Didn’t start getting good results until pooled data</a:t>
            </a:r>
          </a:p>
          <a:p>
            <a:r>
              <a:rPr lang="en-US" sz="2200" dirty="0"/>
              <a:t>Maximize the separations in different Frequency Components </a:t>
            </a:r>
          </a:p>
          <a:p>
            <a:r>
              <a:rPr lang="en-US" sz="2200" dirty="0"/>
              <a:t>Overfitting and Over Sampling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3A1D3A-DC81-908C-90F0-373B6A15953D}"/>
              </a:ext>
            </a:extLst>
          </p:cNvPr>
          <p:cNvSpPr txBox="1"/>
          <p:nvPr/>
        </p:nvSpPr>
        <p:spPr>
          <a:xfrm>
            <a:off x="5286975" y="362377"/>
            <a:ext cx="5580453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2425" rtl="0" fontAlgn="base"/>
            <a:r>
              <a:rPr lang="en-US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PARAMERTERS </a:t>
            </a:r>
          </a:p>
          <a:p>
            <a:pPr marL="352425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Number of trees (</a:t>
            </a:r>
            <a:r>
              <a:rPr lang="en-US" sz="1800" b="0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n_estimators</a:t>
            </a:r>
            <a:r>
              <a:rPr lang="en-US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) number of trees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52425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Maximum depth (</a:t>
            </a:r>
            <a:r>
              <a:rPr lang="en-US" sz="1800" b="0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max_depth</a:t>
            </a:r>
            <a:r>
              <a:rPr lang="en-US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) depth of trees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52425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Minimum samples split (</a:t>
            </a:r>
            <a:r>
              <a:rPr lang="en-US" sz="1800" b="0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min_samples_split</a:t>
            </a:r>
            <a:r>
              <a:rPr lang="en-US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) minimum number of samples before being able to split the tree.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52425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Minimum samples leaf (</a:t>
            </a:r>
            <a:r>
              <a:rPr lang="en-US" sz="1800" b="0" i="0" u="none" strike="noStrike" dirty="0" err="1">
                <a:solidFill>
                  <a:srgbClr val="1B1C1D"/>
                </a:solidFill>
                <a:effectLst/>
                <a:latin typeface="Google Sans Text"/>
              </a:rPr>
              <a:t>min_samples_leaf</a:t>
            </a:r>
            <a:r>
              <a:rPr lang="en-US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)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52425" rtl="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 Max features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52425" rtl="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>
                <a:solidFill>
                  <a:srgbClr val="1B1C1D"/>
                </a:solidFill>
                <a:effectLst/>
                <a:latin typeface="Google Sans Text"/>
              </a:rPr>
              <a:t>Class weight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6F4D4FA-B72E-EABB-0E12-28B2BB0C7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2078" y="2586994"/>
            <a:ext cx="3259018" cy="340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694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EF17487-C386-4F99-B5EB-4FD3DF42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3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404267-390F-8C37-E907-4E3EFB096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2837" y="406023"/>
            <a:ext cx="4772975" cy="1800526"/>
          </a:xfrm>
        </p:spPr>
        <p:txBody>
          <a:bodyPr>
            <a:normAutofit/>
          </a:bodyPr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8153A-A108-4AF3-7A41-0A7F9A614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571" y="1915970"/>
            <a:ext cx="4772974" cy="2242533"/>
          </a:xfrm>
        </p:spPr>
        <p:txBody>
          <a:bodyPr>
            <a:normAutofit/>
          </a:bodyPr>
          <a:lstStyle/>
          <a:p>
            <a:r>
              <a:rPr lang="en-US" sz="2000" dirty="0"/>
              <a:t>CNN Computationally heavy</a:t>
            </a:r>
          </a:p>
          <a:p>
            <a:r>
              <a:rPr lang="en-US" sz="2000" dirty="0"/>
              <a:t>CNN Cross Entropy Loss</a:t>
            </a:r>
          </a:p>
          <a:p>
            <a:r>
              <a:rPr lang="en-US" sz="2000" dirty="0"/>
              <a:t>Experimented with lots of error rates</a:t>
            </a:r>
          </a:p>
          <a:p>
            <a:r>
              <a:rPr lang="en-US" sz="2000" dirty="0"/>
              <a:t>ADAM Optimizer</a:t>
            </a:r>
          </a:p>
          <a:p>
            <a:r>
              <a:rPr lang="en-US" sz="2000" dirty="0"/>
              <a:t>Goal minimize the CEL when Training</a:t>
            </a:r>
          </a:p>
        </p:txBody>
      </p:sp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FEDF3C6-DABC-6A7E-EC1B-8AA991D91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6314" y="643468"/>
            <a:ext cx="3416115" cy="2545005"/>
          </a:xfrm>
          <a:prstGeom prst="rect">
            <a:avLst/>
          </a:prstGeom>
        </p:spPr>
      </p:pic>
      <p:pic>
        <p:nvPicPr>
          <p:cNvPr id="7" name="Picture 6" descr="A black and white drawing of a flexing arm&#10;&#10;AI-generated content may be incorrect.">
            <a:extLst>
              <a:ext uri="{FF2B5EF4-FFF2-40B4-BE49-F238E27FC236}">
                <a16:creationId xmlns:a16="http://schemas.microsoft.com/office/drawing/2014/main" id="{01BFB687-FD88-4F6F-3A84-CC03CDD51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617" y="3657600"/>
            <a:ext cx="2585510" cy="258551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86946DD-B766-AB86-A76A-4F794C447030}"/>
              </a:ext>
            </a:extLst>
          </p:cNvPr>
          <p:cNvSpPr txBox="1">
            <a:spLocks/>
          </p:cNvSpPr>
          <p:nvPr/>
        </p:nvSpPr>
        <p:spPr>
          <a:xfrm>
            <a:off x="859571" y="4158503"/>
            <a:ext cx="4772974" cy="13932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RNF Trains Fast</a:t>
            </a:r>
          </a:p>
          <a:p>
            <a:r>
              <a:rPr lang="en-US" sz="2000" dirty="0"/>
              <a:t>Ran a lot of Test cases based on Accuracy</a:t>
            </a:r>
          </a:p>
          <a:p>
            <a:r>
              <a:rPr lang="en-US" sz="2000" dirty="0"/>
              <a:t>Class weights = balance </a:t>
            </a:r>
          </a:p>
          <a:p>
            <a:r>
              <a:rPr lang="en-US" sz="2000" dirty="0"/>
              <a:t>Auto adjusted weights</a:t>
            </a:r>
          </a:p>
          <a:p>
            <a:endParaRPr lang="en-US" sz="20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4DF959A-6380-9A52-EA9B-62A5A50E5D5F}"/>
              </a:ext>
            </a:extLst>
          </p:cNvPr>
          <p:cNvSpPr txBox="1">
            <a:spLocks/>
          </p:cNvSpPr>
          <p:nvPr/>
        </p:nvSpPr>
        <p:spPr>
          <a:xfrm>
            <a:off x="859571" y="5551714"/>
            <a:ext cx="4772974" cy="1061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Train and Dev on both to maximize data seen in Training (Better than oversampling)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15047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9694B5-24B3-9593-6ACA-A54EE3593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/>
              <a:t>Performance on Classes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alculator&#10;&#10;AI-generated content may be incorrect.">
            <a:extLst>
              <a:ext uri="{FF2B5EF4-FFF2-40B4-BE49-F238E27FC236}">
                <a16:creationId xmlns:a16="http://schemas.microsoft.com/office/drawing/2014/main" id="{FFF7A4E8-9970-D8EB-4791-9869A514C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861" y="2642616"/>
            <a:ext cx="3536774" cy="3605784"/>
          </a:xfrm>
          <a:prstGeom prst="rect">
            <a:avLst/>
          </a:prstGeom>
        </p:spPr>
      </p:pic>
      <p:pic>
        <p:nvPicPr>
          <p:cNvPr id="7" name="Picture 6" descr="A table of numbers and symbols&#10;&#10;AI-generated content may be incorrect.">
            <a:extLst>
              <a:ext uri="{FF2B5EF4-FFF2-40B4-BE49-F238E27FC236}">
                <a16:creationId xmlns:a16="http://schemas.microsoft.com/office/drawing/2014/main" id="{9571975C-0C84-D64B-E3CF-80221C2F5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308" y="2642616"/>
            <a:ext cx="3866792" cy="36057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270D63-DB3D-2073-7B6D-A2B84DFD04D5}"/>
              </a:ext>
            </a:extLst>
          </p:cNvPr>
          <p:cNvSpPr txBox="1"/>
          <p:nvPr/>
        </p:nvSpPr>
        <p:spPr>
          <a:xfrm>
            <a:off x="8571847" y="2283014"/>
            <a:ext cx="979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CNN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AC5E4A-C9A2-41FD-BD62-361919CC5C4B}"/>
              </a:ext>
            </a:extLst>
          </p:cNvPr>
          <p:cNvSpPr txBox="1"/>
          <p:nvPr/>
        </p:nvSpPr>
        <p:spPr>
          <a:xfrm>
            <a:off x="2640440" y="2301408"/>
            <a:ext cx="979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RNF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6E87DC-8424-9CCC-166A-AF8CD10373BA}"/>
              </a:ext>
            </a:extLst>
          </p:cNvPr>
          <p:cNvSpPr txBox="1"/>
          <p:nvPr/>
        </p:nvSpPr>
        <p:spPr>
          <a:xfrm>
            <a:off x="5754027" y="1932076"/>
            <a:ext cx="1120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Eval Set</a:t>
            </a:r>
          </a:p>
        </p:txBody>
      </p:sp>
    </p:spTree>
    <p:extLst>
      <p:ext uri="{BB962C8B-B14F-4D97-AF65-F5344CB8AC3E}">
        <p14:creationId xmlns:p14="http://schemas.microsoft.com/office/powerpoint/2010/main" val="1832338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6DD94F-55FA-05C9-D484-EFA86543B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4800"/>
              <a:t>Final Results For Models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DF609-BCF0-9040-3E6F-7FC8036C3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2200"/>
              <a:t>RNF Outperforms Train and Dev(Shows Overfitting)</a:t>
            </a:r>
          </a:p>
          <a:p>
            <a:r>
              <a:rPr lang="en-US" sz="2200"/>
              <a:t>CNN Has consistent Numbers from Training through the Eval Set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6A9CBD-2E51-0E0E-CA98-662049A06A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04770"/>
              </p:ext>
            </p:extLst>
          </p:nvPr>
        </p:nvGraphicFramePr>
        <p:xfrm>
          <a:off x="1223102" y="2757661"/>
          <a:ext cx="9733604" cy="3025902"/>
        </p:xfrm>
        <a:graphic>
          <a:graphicData uri="http://schemas.openxmlformats.org/drawingml/2006/table">
            <a:tbl>
              <a:tblPr firstRow="1" bandRow="1">
                <a:solidFill>
                  <a:srgbClr val="F2F2F2">
                    <a:alpha val="45098"/>
                  </a:srgbClr>
                </a:solidFill>
                <a:tableStyleId>{5C22544A-7EE6-4342-B048-85BDC9FD1C3A}</a:tableStyleId>
              </a:tblPr>
              <a:tblGrid>
                <a:gridCol w="2564370">
                  <a:extLst>
                    <a:ext uri="{9D8B030D-6E8A-4147-A177-3AD203B41FA5}">
                      <a16:colId xmlns:a16="http://schemas.microsoft.com/office/drawing/2014/main" val="647255169"/>
                    </a:ext>
                  </a:extLst>
                </a:gridCol>
                <a:gridCol w="2721532">
                  <a:extLst>
                    <a:ext uri="{9D8B030D-6E8A-4147-A177-3AD203B41FA5}">
                      <a16:colId xmlns:a16="http://schemas.microsoft.com/office/drawing/2014/main" val="3136730409"/>
                    </a:ext>
                  </a:extLst>
                </a:gridCol>
                <a:gridCol w="2223851">
                  <a:extLst>
                    <a:ext uri="{9D8B030D-6E8A-4147-A177-3AD203B41FA5}">
                      <a16:colId xmlns:a16="http://schemas.microsoft.com/office/drawing/2014/main" val="3624251700"/>
                    </a:ext>
                  </a:extLst>
                </a:gridCol>
                <a:gridCol w="2223851">
                  <a:extLst>
                    <a:ext uri="{9D8B030D-6E8A-4147-A177-3AD203B41FA5}">
                      <a16:colId xmlns:a16="http://schemas.microsoft.com/office/drawing/2014/main" val="1599210411"/>
                    </a:ext>
                  </a:extLst>
                </a:gridCol>
              </a:tblGrid>
              <a:tr h="1064514">
                <a:tc>
                  <a:txBody>
                    <a:bodyPr/>
                    <a:lstStyle/>
                    <a:p>
                      <a:r>
                        <a:rPr lang="en-US" sz="3900" b="0" cap="none" spc="0">
                          <a:solidFill>
                            <a:schemeClr val="bg1"/>
                          </a:solidFill>
                        </a:rPr>
                        <a:t>MODEL</a:t>
                      </a:r>
                    </a:p>
                  </a:txBody>
                  <a:tcPr marL="251460" marR="251460" marT="251460" marB="12573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900" b="0" cap="none" spc="0">
                          <a:solidFill>
                            <a:schemeClr val="bg1"/>
                          </a:solidFill>
                        </a:rPr>
                        <a:t>Training:</a:t>
                      </a:r>
                    </a:p>
                  </a:txBody>
                  <a:tcPr marL="251460" marR="251460" marT="251460" marB="12573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900" b="0" cap="none" spc="0">
                          <a:solidFill>
                            <a:schemeClr val="bg1"/>
                          </a:solidFill>
                        </a:rPr>
                        <a:t>Dev:</a:t>
                      </a:r>
                    </a:p>
                  </a:txBody>
                  <a:tcPr marL="251460" marR="251460" marT="251460" marB="12573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900" b="0" cap="none" spc="0">
                          <a:solidFill>
                            <a:schemeClr val="bg1"/>
                          </a:solidFill>
                        </a:rPr>
                        <a:t>Eval:</a:t>
                      </a:r>
                    </a:p>
                  </a:txBody>
                  <a:tcPr marL="251460" marR="251460" marT="251460" marB="12573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101840"/>
                  </a:ext>
                </a:extLst>
              </a:tr>
              <a:tr h="980694"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CNN</a:t>
                      </a:r>
                    </a:p>
                  </a:txBody>
                  <a:tcPr marL="251460" marR="251460" marT="251460" marB="125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21.32%</a:t>
                      </a:r>
                    </a:p>
                  </a:txBody>
                  <a:tcPr marL="251460" marR="251460" marT="251460" marB="125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22.39%</a:t>
                      </a:r>
                    </a:p>
                  </a:txBody>
                  <a:tcPr marL="251460" marR="251460" marT="251460" marB="125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38.78%</a:t>
                      </a:r>
                    </a:p>
                  </a:txBody>
                  <a:tcPr marL="251460" marR="251460" marT="251460" marB="125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491814"/>
                  </a:ext>
                </a:extLst>
              </a:tr>
              <a:tr h="980694"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RNF</a:t>
                      </a:r>
                    </a:p>
                  </a:txBody>
                  <a:tcPr marL="251460" marR="251460" marT="251460" marB="125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8.85%</a:t>
                      </a:r>
                    </a:p>
                  </a:txBody>
                  <a:tcPr marL="251460" marR="251460" marT="251460" marB="125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10.49%</a:t>
                      </a:r>
                    </a:p>
                  </a:txBody>
                  <a:tcPr marL="251460" marR="251460" marT="251460" marB="125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 cap="none" spc="0">
                          <a:solidFill>
                            <a:schemeClr val="tx1"/>
                          </a:solidFill>
                        </a:rPr>
                        <a:t>54.07%</a:t>
                      </a:r>
                    </a:p>
                  </a:txBody>
                  <a:tcPr marL="251460" marR="251460" marT="251460" marB="125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755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4196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468</TotalTime>
  <Words>492</Words>
  <Application>Microsoft Macintosh PowerPoint</Application>
  <PresentationFormat>Widescreen</PresentationFormat>
  <Paragraphs>113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Google Sans Text</vt:lpstr>
      <vt:lpstr>Office Theme</vt:lpstr>
      <vt:lpstr>CNN Vs RNF for Breast Cancer Image Classification </vt:lpstr>
      <vt:lpstr>Dataset</vt:lpstr>
      <vt:lpstr>Preprocessing</vt:lpstr>
      <vt:lpstr>PowerPoint Presentation</vt:lpstr>
      <vt:lpstr>Convolutional Neural Network Architecture</vt:lpstr>
      <vt:lpstr>Random Forest Architecture</vt:lpstr>
      <vt:lpstr>Training</vt:lpstr>
      <vt:lpstr>Performance on Classes</vt:lpstr>
      <vt:lpstr>Final Results For Models</vt:lpstr>
      <vt:lpstr>Conclusion: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Dylan Jamie Boles</dc:creator>
  <cp:lastModifiedBy>Dylan Jamie Boles</cp:lastModifiedBy>
  <cp:revision>16</cp:revision>
  <dcterms:created xsi:type="dcterms:W3CDTF">2025-05-02T02:55:55Z</dcterms:created>
  <dcterms:modified xsi:type="dcterms:W3CDTF">2025-05-03T18:18:45Z</dcterms:modified>
</cp:coreProperties>
</file>

<file path=docProps/thumbnail.jpeg>
</file>